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Neue Light"/>
      </a:defRPr>
    </a:lvl1pPr>
    <a:lvl2pPr indent="228600" algn="ctr" defTabSz="584200">
      <a:defRPr sz="3600">
        <a:latin typeface="+mn-lt"/>
        <a:ea typeface="+mn-ea"/>
        <a:cs typeface="+mn-cs"/>
        <a:sym typeface="Helvetica Neue Light"/>
      </a:defRPr>
    </a:lvl2pPr>
    <a:lvl3pPr indent="457200" algn="ctr" defTabSz="584200">
      <a:defRPr sz="3600">
        <a:latin typeface="+mn-lt"/>
        <a:ea typeface="+mn-ea"/>
        <a:cs typeface="+mn-cs"/>
        <a:sym typeface="Helvetica Neue Light"/>
      </a:defRPr>
    </a:lvl3pPr>
    <a:lvl4pPr indent="685800" algn="ctr" defTabSz="584200">
      <a:defRPr sz="3600">
        <a:latin typeface="+mn-lt"/>
        <a:ea typeface="+mn-ea"/>
        <a:cs typeface="+mn-cs"/>
        <a:sym typeface="Helvetica Neue Light"/>
      </a:defRPr>
    </a:lvl4pPr>
    <a:lvl5pPr indent="914400" algn="ctr" defTabSz="584200">
      <a:defRPr sz="3600">
        <a:latin typeface="+mn-lt"/>
        <a:ea typeface="+mn-ea"/>
        <a:cs typeface="+mn-cs"/>
        <a:sym typeface="Helvetica Neue Light"/>
      </a:defRPr>
    </a:lvl5pPr>
    <a:lvl6pPr indent="1143000" algn="ctr" defTabSz="584200">
      <a:defRPr sz="3600">
        <a:latin typeface="+mn-lt"/>
        <a:ea typeface="+mn-ea"/>
        <a:cs typeface="+mn-cs"/>
        <a:sym typeface="Helvetica Neue Light"/>
      </a:defRPr>
    </a:lvl6pPr>
    <a:lvl7pPr indent="1371600" algn="ctr" defTabSz="584200">
      <a:defRPr sz="3600">
        <a:latin typeface="+mn-lt"/>
        <a:ea typeface="+mn-ea"/>
        <a:cs typeface="+mn-cs"/>
        <a:sym typeface="Helvetica Neue Light"/>
      </a:defRPr>
    </a:lvl7pPr>
    <a:lvl8pPr indent="1600200" algn="ctr" defTabSz="584200">
      <a:defRPr sz="3600">
        <a:latin typeface="+mn-lt"/>
        <a:ea typeface="+mn-ea"/>
        <a:cs typeface="+mn-cs"/>
        <a:sym typeface="Helvetica Neue Light"/>
      </a:defRPr>
    </a:lvl8pPr>
    <a:lvl9pPr indent="1828800" algn="ctr" defTabSz="584200">
      <a:defRPr sz="36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/>
            </a:pPr>
            <a:r>
              <a:rPr sz="2600"/>
              <a:t>Body Level One</a:t>
            </a:r>
            <a:endParaRPr sz="2600"/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>
              <a:defRPr sz="1800"/>
            </a:pPr>
            <a:r>
              <a:rPr sz="2600"/>
              <a:t>Body Level Four</a:t>
            </a:r>
            <a:endParaRPr sz="2600"/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SzPct val="125000"/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SzPct val="125000"/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SzPct val="125000"/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SzPct val="125000"/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SzPct val="125000"/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/>
            </a:pPr>
            <a:r>
              <a:rPr sz="2600"/>
              <a:t>Body Level One</a:t>
            </a:r>
            <a:endParaRPr sz="2600"/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>
              <a:defRPr sz="1800"/>
            </a:pPr>
            <a:r>
              <a:rPr sz="2600"/>
              <a:t>Body Level Four</a:t>
            </a:r>
            <a:endParaRPr sz="2600"/>
          </a:p>
          <a:p>
            <a:pPr lvl="4">
              <a:defRPr sz="1800"/>
            </a:pPr>
            <a:r>
              <a:rPr sz="2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One</a:t>
            </a:r>
            <a:endParaRPr sz="2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Two</a:t>
            </a:r>
            <a:endParaRPr sz="2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Three</a:t>
            </a:r>
            <a:endParaRPr sz="2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Four</a:t>
            </a:r>
            <a:endParaRPr sz="2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4572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1pPr>
      <a:lvl2pPr marL="9144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2pPr>
      <a:lvl3pPr marL="13716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3pPr>
      <a:lvl4pPr marL="18288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4pPr>
      <a:lvl5pPr marL="22860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5pPr>
      <a:lvl6pPr marL="27432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6pPr>
      <a:lvl7pPr marL="32004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7pPr>
      <a:lvl8pPr marL="36576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8pPr>
      <a:lvl9pPr marL="4114800" indent="-457200" defTabSz="584200">
        <a:spcBef>
          <a:spcPts val="4200"/>
        </a:spcBef>
        <a:buSzPct val="75000"/>
        <a:buFont typeface="Helvetica Neue"/>
        <a:buChar char="•"/>
        <a:defRPr sz="3600"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Relationship Id="rId5" Type="http://schemas.openxmlformats.org/officeDocument/2006/relationships/hyperlink" Target="mailto:edleastar@wit.ie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hyperlink" Target="http://creativecommons.org/licenses/by-nc/3.0/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 flipV="1">
            <a:off x="908290" y="4366805"/>
            <a:ext cx="11220733" cy="2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4" name="WIT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esu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507045" y="4584700"/>
            <a:ext cx="2846528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48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 </a:t>
            </a:r>
            <a:endParaRPr sz="4800">
              <a:solidFill>
                <a:srgbClr val="AAAAAA"/>
              </a:solidFill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lvl="0" algn="r">
              <a:lnSpc>
                <a:spcPct val="80000"/>
              </a:lnSpc>
              <a:defRPr sz="1800"/>
            </a:pPr>
            <a:r>
              <a:rPr sz="48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3707033" y="6616700"/>
            <a:ext cx="4610101" cy="1371601"/>
            <a:chOff x="0" y="0"/>
            <a:chExt cx="4610100" cy="1371600"/>
          </a:xfrm>
        </p:grpSpPr>
        <p:sp>
          <p:nvSpPr>
            <p:cNvPr id="47" name="Shape 47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Computing, Maths &amp; Physics</a:t>
              </a:r>
              <a:endParaRPr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>
                <a:lnSpc>
                  <a:spcPct val="120000"/>
                </a:lnSpc>
                <a:defRPr sz="1800"/>
              </a:pPr>
              <a:r>
                <a:rPr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754707"/>
              <a:ext cx="1361922" cy="301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300">
                  <a:latin typeface="Helvetica Neue"/>
                  <a:ea typeface="Helvetica Neue"/>
                  <a:cs typeface="Helvetica Neue"/>
                  <a:sym typeface="Helvetica Neue"/>
                  <a:hlinkClick r:id="rId4" invalidUrl="" action="" tgtFrame="" tooltip="" history="1" highlightClick="0" endSnd="0"/>
                </a:defRPr>
              </a:lvl1pPr>
            </a:lstStyle>
            <a:p>
              <a:pPr lvl="0">
                <a:defRPr sz="1800"/>
              </a:pPr>
              <a:r>
                <a:rPr sz="1300">
                  <a:hlinkClick r:id="rId4" invalidUrl="" action="" tgtFrame="" tooltip="" history="1" highlightClick="0" endSnd="0"/>
                </a:rPr>
                <a:t>http://www.wit.ie</a:t>
              </a:r>
            </a:p>
          </p:txBody>
        </p:sp>
        <p:sp>
          <p:nvSpPr>
            <p:cNvPr id="49" name="Shape 49"/>
            <p:cNvSpPr/>
            <p:nvPr/>
          </p:nvSpPr>
          <p:spPr>
            <a:xfrm>
              <a:off x="0" y="1069716"/>
              <a:ext cx="1671326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300">
                  <a:latin typeface="Helvetica Neue"/>
                  <a:ea typeface="Helvetica Neue"/>
                  <a:cs typeface="Helvetica Neue"/>
                  <a:sym typeface="Helvetica Neue"/>
                  <a:hlinkClick r:id="rId4" invalidUrl="" action="" tgtFrame="" tooltip="" history="1" highlightClick="0" endSnd="0"/>
                </a:defRPr>
              </a:lvl1pPr>
            </a:lstStyle>
            <a:p>
              <a:pPr lvl="0">
                <a:defRPr sz="1800"/>
              </a:pPr>
              <a:r>
                <a:rPr sz="1300">
                  <a:hlinkClick r:id="rId4" invalidUrl="" action="" tgtFrame="" tooltip="" history="1" highlightClick="0" endSnd="0"/>
                </a:rPr>
                <a:t>http://elearning.wit.ie</a:t>
              </a:r>
            </a:p>
          </p:txBody>
        </p:sp>
      </p:grpSp>
      <p:sp>
        <p:nvSpPr>
          <p:cNvPr id="51" name="Shape 51"/>
          <p:cNvSpPr/>
          <p:nvPr>
            <p:ph type="title"/>
          </p:nvPr>
        </p:nvSpPr>
        <p:spPr>
          <a:xfrm>
            <a:off x="905256" y="3003614"/>
            <a:ext cx="11226801" cy="1028701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4200"/>
              <a:t>Web Development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3727450" y="4800600"/>
            <a:ext cx="5778500" cy="1981200"/>
          </a:xfrm>
          <a:prstGeom prst="rect">
            <a:avLst/>
          </a:prstGeom>
        </p:spPr>
        <p:txBody>
          <a:bodyPr/>
          <a:lstStyle/>
          <a:p>
            <a:pPr lvl="0" marL="0" indent="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sz="2000">
                <a:latin typeface="Helvetica Neue"/>
                <a:ea typeface="Helvetica Neue"/>
                <a:cs typeface="Helvetica Neue"/>
                <a:sym typeface="Helvetica Neue"/>
              </a:rPr>
              <a:t>Eamonn de Leastar (</a:t>
            </a:r>
            <a:r>
              <a:rPr sz="2000"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rPr>
              <a:t>edeleastar@wit.ie</a:t>
            </a:r>
            <a:r>
              <a:rPr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0" indent="0">
              <a:lnSpc>
                <a:spcPct val="12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4" name="Screen Shot 2015-02-24 at 16.40.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4612" y="518994"/>
            <a:ext cx="13004801" cy="8916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 Shot 2015-02-26 at 10.12.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5278" y="6429709"/>
            <a:ext cx="9758610" cy="2229059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9" name="Screen Shot 2015-02-25 at 11.51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28" y="309314"/>
            <a:ext cx="1143036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Screen Shot 2015-02-26 at 10.14.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473" y="2603500"/>
            <a:ext cx="7844172" cy="1640293"/>
          </a:xfrm>
          <a:prstGeom prst="rect">
            <a:avLst/>
          </a:prstGeom>
          <a:ln w="12700">
            <a:solidFill/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659854" y="942032"/>
            <a:ext cx="9565383" cy="3549918"/>
          </a:xfrm>
          <a:prstGeom prst="rect">
            <a:avLst/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5" name="Screen Shot 2015-02-25 at 11.51.4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07" y="397784"/>
            <a:ext cx="7992296" cy="8958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9" name="Screen Shot 2015-02-25 at 11.52.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404" y="172293"/>
            <a:ext cx="705159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3" name="Screen Shot 2015-02-25 at 11.52.5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689" y="330200"/>
            <a:ext cx="11036535" cy="833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17" name="Screen Shot 2015-02-25 at 11.55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1872" y="221952"/>
            <a:ext cx="960850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5-02-25 at 16.46.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010" y="3981133"/>
            <a:ext cx="9989057" cy="296526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Collections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571500" y="2222500"/>
            <a:ext cx="11861800" cy="201473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Heterogeneous group of several elements which are usually found together.</a:t>
            </a:r>
          </a:p>
        </p:txBody>
      </p:sp>
      <p:sp>
        <p:nvSpPr>
          <p:cNvPr id="122" name="Shape 122"/>
          <p:cNvSpPr/>
          <p:nvPr/>
        </p:nvSpPr>
        <p:spPr>
          <a:xfrm>
            <a:off x="6423359" y="4310730"/>
            <a:ext cx="5827689" cy="2052074"/>
          </a:xfrm>
          <a:prstGeom prst="rect">
            <a:avLst/>
          </a:prstGeom>
          <a:solidFill>
            <a:srgbClr val="FFFFFF"/>
          </a:solidFill>
          <a:ln w="127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"ui large breadcrumb"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"section"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Home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"divider"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/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"section"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Store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a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"divider"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/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700"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"active section"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 sz="1700">
                <a:latin typeface="Monaco"/>
                <a:ea typeface="Monaco"/>
                <a:cs typeface="Monaco"/>
                <a:sym typeface="Monaco"/>
              </a:rPr>
              <a:t>T-Shirt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 sz="1700"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 sz="1700"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 sz="1700"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6" name="Screen Shot 2015-02-26 at 06.47.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25" y="0"/>
            <a:ext cx="638895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 Shot 2015-02-26 at 06.47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4250" y="1708150"/>
            <a:ext cx="81661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1" name="Screen Shot 2015-02-26 at 06.48.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382" y="6651327"/>
            <a:ext cx="8242301" cy="311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15-02-26 at 06.48.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9189" y="169912"/>
            <a:ext cx="8318501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36" name="Screen Shot 2015-02-26 at 06.49.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048" y="523329"/>
            <a:ext cx="8280401" cy="892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Semantic UI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0" name="Screen Shot 2015-02-26 at 06.49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683" y="298450"/>
            <a:ext cx="8420101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4" name="Screen Shot 2015-02-26 at 06.49.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9884" y="1060450"/>
            <a:ext cx="8267701" cy="763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48" name="Screen Shot 2015-02-26 at 06.50.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939800"/>
            <a:ext cx="8204200" cy="787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Views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xfrm>
            <a:off x="571500" y="2222500"/>
            <a:ext cx="6133059" cy="546367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Views	: </a:t>
            </a:r>
            <a:r>
              <a:rPr sz="3600"/>
              <a:t>Ways of presenting common website content like comments, activity feeds, cards</a:t>
            </a:r>
          </a:p>
        </p:txBody>
      </p:sp>
      <p:pic>
        <p:nvPicPr>
          <p:cNvPr id="152" name="Screen Shot 2015-02-26 at 06.51.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7298" y="1537692"/>
            <a:ext cx="6540501" cy="746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6" name="Screen Shot 2015-02-26 at 06.51.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76" y="939800"/>
            <a:ext cx="12210974" cy="7132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60" name="Screen Shot 2015-02-26 at 06.52.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852" y="0"/>
            <a:ext cx="779814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64" name="Screen Shot 2015-02-26 at 06.52.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654" y="-44450"/>
            <a:ext cx="9918564" cy="984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Modules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571500" y="2222500"/>
            <a:ext cx="11861800" cy="169502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Modules: </a:t>
            </a:r>
            <a:r>
              <a:rPr sz="3600"/>
              <a:t>	Elements where behavior and design are both an essential part of its definition</a:t>
            </a:r>
          </a:p>
        </p:txBody>
      </p:sp>
      <p:pic>
        <p:nvPicPr>
          <p:cNvPr id="168" name="Screen Shot 2015-02-26 at 06.52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184" y="3717776"/>
            <a:ext cx="5468452" cy="3294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5-02-26 at 06.53.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1004" y="4038048"/>
            <a:ext cx="6882526" cy="5569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3" name="Screen Shot 2015-02-26 at 06.54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493" y="320327"/>
            <a:ext cx="9336857" cy="9336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7" name="Screen Shot 2015-02-26 at 06.54.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177" y="196850"/>
            <a:ext cx="9892373" cy="9049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571499" y="-495300"/>
            <a:ext cx="11861801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Semantic UI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" name="Shape 59"/>
          <p:cNvSpPr/>
          <p:nvPr/>
        </p:nvSpPr>
        <p:spPr>
          <a:xfrm>
            <a:off x="9398000" y="3314700"/>
            <a:ext cx="1940372" cy="2784327"/>
          </a:xfrm>
          <a:prstGeom prst="rect">
            <a:avLst/>
          </a:prstGeom>
          <a:solidFill>
            <a:srgbClr val="325D6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3833545" y="8953499"/>
            <a:ext cx="475351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http://semantic-ui.com/</a:t>
            </a:r>
          </a:p>
        </p:txBody>
      </p:sp>
      <p:pic>
        <p:nvPicPr>
          <p:cNvPr id="61" name="Screen Shot 2015-02-24 at 16.36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140" y="1173617"/>
            <a:ext cx="11668520" cy="7406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81" name="Screen Shot 2015-02-26 at 06.55.0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693" y="860623"/>
            <a:ext cx="6870701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5-02-26 at 06.54.5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344" y="2973040"/>
            <a:ext cx="11036301" cy="6223001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86" name="Screen Shot 2015-02-26 at 06.55.3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530" y="402580"/>
            <a:ext cx="8801170" cy="297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02-26 at 06.56.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994" y="4220418"/>
            <a:ext cx="9110672" cy="449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1" name="Screen Shot 2015-02-26 at 06.56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671" y="436364"/>
            <a:ext cx="9365458" cy="8528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5" name="Screen Shot 2015-02-26 at 06.56.4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8669" y="0"/>
            <a:ext cx="808746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99" name="Screen Shot 2015-02-26 at 06.57.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6664" y="2748458"/>
            <a:ext cx="10462136" cy="3541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203" name="Screen Shot 2015-02-26 at 06.57.3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655" y="555128"/>
            <a:ext cx="10007445" cy="8495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Interfacing Carefully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xfrm>
            <a:off x="139699" y="2076450"/>
            <a:ext cx="4618585" cy="729367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UI definitions in Semantic are given the class name ui. </a:t>
            </a:r>
          </a:p>
        </p:txBody>
      </p:sp>
      <p:pic>
        <p:nvPicPr>
          <p:cNvPr id="207" name="Screen Shot 2013-11-26 at 08.37.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2200" y="2654300"/>
            <a:ext cx="7759700" cy="414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Changing an Element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177799" y="2063750"/>
            <a:ext cx="4879431" cy="7320757"/>
          </a:xfrm>
          <a:prstGeom prst="rect">
            <a:avLst/>
          </a:prstGeom>
        </p:spPr>
        <p:txBody>
          <a:bodyPr/>
          <a:lstStyle/>
          <a:p>
            <a:pPr lvl="0" marL="406908" indent="-406908" defTabSz="519937">
              <a:spcBef>
                <a:spcPts val="3700"/>
              </a:spcBef>
              <a:defRPr sz="1800"/>
            </a:pPr>
            <a:r>
              <a:rPr sz="3204"/>
              <a:t>Class names in Semantic always use single english words. </a:t>
            </a:r>
            <a:endParaRPr sz="3204"/>
          </a:p>
          <a:p>
            <a:pPr lvl="0" marL="406908" indent="-406908" defTabSz="519937">
              <a:spcBef>
                <a:spcPts val="3700"/>
              </a:spcBef>
              <a:defRPr sz="1800"/>
            </a:pPr>
            <a:r>
              <a:rPr sz="3204"/>
              <a:t>If a class name is an adjective it is either a type of element or variation of an element. </a:t>
            </a:r>
            <a:endParaRPr sz="3204"/>
          </a:p>
          <a:p>
            <a:pPr lvl="0" marL="406908" indent="-406908" defTabSz="519937">
              <a:spcBef>
                <a:spcPts val="3700"/>
              </a:spcBef>
              <a:defRPr sz="1800"/>
            </a:pPr>
            <a:r>
              <a:rPr sz="3204"/>
              <a:t>CSS definitions always define adjectives in the context of a noun. In this way class names cannot pollute the namespace.</a:t>
            </a:r>
          </a:p>
        </p:txBody>
      </p:sp>
      <p:pic>
        <p:nvPicPr>
          <p:cNvPr id="211" name="Screen Shot 2013-11-26 at 08.37.4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0" y="3086100"/>
            <a:ext cx="7493000" cy="401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Combining an Element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xfrm>
            <a:off x="101600" y="2019428"/>
            <a:ext cx="4932512" cy="7390409"/>
          </a:xfrm>
          <a:prstGeom prst="rect">
            <a:avLst/>
          </a:prstGeom>
        </p:spPr>
        <p:txBody>
          <a:bodyPr/>
          <a:lstStyle/>
          <a:p>
            <a:pPr lvl="0" marL="384047" indent="-384047" defTabSz="490727">
              <a:spcBef>
                <a:spcPts val="3500"/>
              </a:spcBef>
              <a:defRPr sz="1800"/>
            </a:pPr>
            <a:r>
              <a:rPr sz="3024"/>
              <a:t>All UI definitions in semantic are stand-alone, and do not require other components to function. </a:t>
            </a:r>
            <a:endParaRPr sz="3024"/>
          </a:p>
          <a:p>
            <a:pPr lvl="0" marL="384047" indent="-384047" defTabSz="490727">
              <a:spcBef>
                <a:spcPts val="3500"/>
              </a:spcBef>
              <a:defRPr sz="1800"/>
            </a:pPr>
            <a:r>
              <a:rPr sz="3024"/>
              <a:t>However, components can choose to have optional couplings with other components.</a:t>
            </a:r>
            <a:endParaRPr sz="3024"/>
          </a:p>
          <a:p>
            <a:pPr lvl="0" marL="384047" indent="-384047" defTabSz="490727">
              <a:spcBef>
                <a:spcPts val="3500"/>
              </a:spcBef>
              <a:defRPr sz="1800"/>
            </a:pPr>
            <a:r>
              <a:rPr sz="3024"/>
              <a:t>For example you might want to include a badge inside a menu. A label inside of a menu will automatically function as a badge</a:t>
            </a:r>
          </a:p>
        </p:txBody>
      </p:sp>
      <p:pic>
        <p:nvPicPr>
          <p:cNvPr id="215" name="Screen Shot 2013-11-26 at 08.38.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9700" y="2730500"/>
            <a:ext cx="7505700" cy="520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Types / Variations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139700" y="1968564"/>
            <a:ext cx="3901728" cy="6946057"/>
          </a:xfrm>
          <a:prstGeom prst="rect">
            <a:avLst/>
          </a:prstGeom>
        </p:spPr>
        <p:txBody>
          <a:bodyPr/>
          <a:lstStyle/>
          <a:p>
            <a:pPr lvl="0" marL="438911" indent="-438911" defTabSz="560831">
              <a:spcBef>
                <a:spcPts val="4000"/>
              </a:spcBef>
              <a:defRPr sz="1800"/>
            </a:pPr>
            <a:r>
              <a:rPr sz="3455"/>
              <a:t>A ui definition in Semantic usually contains a list of mutually exclusive variations on an element design. </a:t>
            </a:r>
            <a:endParaRPr sz="3455"/>
          </a:p>
          <a:p>
            <a:pPr lvl="0" marL="438911" indent="-438911" defTabSz="560831">
              <a:spcBef>
                <a:spcPts val="4000"/>
              </a:spcBef>
              <a:defRPr sz="1800"/>
            </a:pPr>
            <a:r>
              <a:rPr sz="3455"/>
              <a:t>A type is designated by an additional class name on a UI element</a:t>
            </a:r>
          </a:p>
        </p:txBody>
      </p:sp>
      <p:pic>
        <p:nvPicPr>
          <p:cNvPr id="219" name="Screen Shot 2013-11-26 at 08.40.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2559" y="2209928"/>
            <a:ext cx="8583641" cy="5959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Semantic UI Components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Elements: </a:t>
            </a:r>
            <a:r>
              <a:rPr sz="3600"/>
              <a:t>The smallest useful homogenous unit for describing page content</a:t>
            </a:r>
            <a:endParaRPr sz="3600"/>
          </a:p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Collections</a:t>
            </a:r>
            <a:r>
              <a:rPr sz="3600"/>
              <a:t>	: Heterogeneous group of several elements which are usually found together.</a:t>
            </a:r>
            <a:endParaRPr sz="3600"/>
          </a:p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Views	: </a:t>
            </a:r>
            <a:r>
              <a:rPr sz="3600"/>
              <a:t>Ways of presenting common website content like comments, activity feeds, cards</a:t>
            </a:r>
            <a:endParaRPr sz="3600"/>
          </a:p>
          <a:p>
            <a:pPr lvl="0">
              <a:defRPr sz="1800"/>
            </a:pPr>
            <a:r>
              <a:rPr b="1" sz="3600">
                <a:latin typeface="Helvetica Neue"/>
                <a:ea typeface="Helvetica Neue"/>
                <a:cs typeface="Helvetica Neue"/>
                <a:sym typeface="Helvetica Neue"/>
              </a:rPr>
              <a:t>Modules: </a:t>
            </a:r>
            <a:r>
              <a:rPr sz="3600"/>
              <a:t>	Elements where behavior and design are both an essential part of its definition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Types / Content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203200" y="2076450"/>
            <a:ext cx="3682951" cy="7210277"/>
          </a:xfrm>
          <a:prstGeom prst="rect">
            <a:avLst/>
          </a:prstGeom>
        </p:spPr>
        <p:txBody>
          <a:bodyPr/>
          <a:lstStyle/>
          <a:p>
            <a:pPr lvl="0" marL="425195" indent="-425195" defTabSz="543305">
              <a:spcBef>
                <a:spcPts val="3900"/>
              </a:spcBef>
              <a:defRPr sz="1800"/>
            </a:pPr>
            <a:r>
              <a:rPr sz="3348"/>
              <a:t>Types may require different html structures to work correctly. </a:t>
            </a:r>
            <a:endParaRPr sz="3348"/>
          </a:p>
          <a:p>
            <a:pPr lvl="0" marL="425195" indent="-425195" defTabSz="543305">
              <a:spcBef>
                <a:spcPts val="3900"/>
              </a:spcBef>
              <a:defRPr sz="1800"/>
            </a:pPr>
            <a:r>
              <a:rPr sz="3348"/>
              <a:t>For example, an icon menu might expect different content like icons glyphs instead of text to be formatted correctly</a:t>
            </a:r>
          </a:p>
        </p:txBody>
      </p:sp>
      <p:pic>
        <p:nvPicPr>
          <p:cNvPr id="223" name="Screen Shot 2013-11-26 at 08.43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9553" y="2209928"/>
            <a:ext cx="8820947" cy="5837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Types / HTML Differences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xfrm>
            <a:off x="241300" y="2032128"/>
            <a:ext cx="4006255" cy="6596758"/>
          </a:xfrm>
          <a:prstGeom prst="rect">
            <a:avLst/>
          </a:prstGeom>
        </p:spPr>
        <p:txBody>
          <a:bodyPr/>
          <a:lstStyle/>
          <a:p>
            <a:pPr lvl="0" marL="443484" indent="-443484" defTabSz="566674">
              <a:spcBef>
                <a:spcPts val="4000"/>
              </a:spcBef>
              <a:defRPr sz="1800"/>
            </a:pPr>
            <a:r>
              <a:rPr sz="3492"/>
              <a:t>Types may also each require slightly different html. </a:t>
            </a:r>
            <a:endParaRPr sz="3492"/>
          </a:p>
          <a:p>
            <a:pPr lvl="0" marL="443484" indent="-443484" defTabSz="566674">
              <a:spcBef>
                <a:spcPts val="4000"/>
              </a:spcBef>
              <a:defRPr sz="1800"/>
            </a:pPr>
            <a:r>
              <a:rPr sz="3492"/>
              <a:t>For example, a tiered menu needs html specified for a sub menu to display itself correctly</a:t>
            </a:r>
          </a:p>
        </p:txBody>
      </p:sp>
      <p:pic>
        <p:nvPicPr>
          <p:cNvPr id="227" name="Screen Shot 2013-11-26 at 08.42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5399" y="1712623"/>
            <a:ext cx="8411901" cy="7489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Variations</a:t>
            </a:r>
          </a:p>
        </p:txBody>
      </p:sp>
      <p:sp>
        <p:nvSpPr>
          <p:cNvPr id="230" name="Shape 230"/>
          <p:cNvSpPr/>
          <p:nvPr>
            <p:ph type="body" idx="1"/>
          </p:nvPr>
        </p:nvSpPr>
        <p:spPr>
          <a:xfrm>
            <a:off x="561997" y="1924322"/>
            <a:ext cx="11880806" cy="4055419"/>
          </a:xfrm>
          <a:prstGeom prst="rect">
            <a:avLst/>
          </a:prstGeom>
        </p:spPr>
        <p:txBody>
          <a:bodyPr/>
          <a:lstStyle/>
          <a:p>
            <a:pPr lvl="0" marL="370331" indent="-370331" defTabSz="473201">
              <a:spcBef>
                <a:spcPts val="3400"/>
              </a:spcBef>
              <a:defRPr sz="1800"/>
            </a:pPr>
            <a:r>
              <a:rPr sz="2916"/>
              <a:t>A variation alters the design of an element but is not mutually exclusive. </a:t>
            </a:r>
            <a:endParaRPr sz="2916"/>
          </a:p>
          <a:p>
            <a:pPr lvl="0" marL="370331" indent="-370331" defTabSz="473201">
              <a:spcBef>
                <a:spcPts val="3400"/>
              </a:spcBef>
              <a:defRPr sz="1800"/>
            </a:pPr>
            <a:r>
              <a:rPr sz="2916"/>
              <a:t>Variations can be stacked together, or be used along with altering an element's type.</a:t>
            </a:r>
            <a:endParaRPr sz="2916"/>
          </a:p>
          <a:p>
            <a:pPr lvl="0" marL="370331" indent="-370331" defTabSz="473201">
              <a:spcBef>
                <a:spcPts val="3400"/>
              </a:spcBef>
              <a:defRPr sz="1800"/>
            </a:pPr>
            <a:r>
              <a:rPr sz="2916"/>
              <a:t>For example, having wide menus that take up the full width of its parent may sometimes be overwhelming. You can use the compact variation of a menu to alter its format to only take up the necessary space.</a:t>
            </a:r>
          </a:p>
        </p:txBody>
      </p:sp>
      <p:pic>
        <p:nvPicPr>
          <p:cNvPr id="231" name="Screen Shot 2013-11-26 at 08.47.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0" y="5689600"/>
            <a:ext cx="10388600" cy="374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Intersecting Variations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xfrm>
            <a:off x="571500" y="2222500"/>
            <a:ext cx="11265397" cy="26526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The definition for the variation red contains css specifically for describing the intersection of both red and inverted.</a:t>
            </a:r>
          </a:p>
        </p:txBody>
      </p:sp>
      <p:pic>
        <p:nvPicPr>
          <p:cNvPr id="235" name="Screen Shot 2013-11-26 at 08.48.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150" y="4610100"/>
            <a:ext cx="10350500" cy="365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Whats Different?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Build Responsive Layouts Easier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xfrm>
            <a:off x="571500" y="2209928"/>
            <a:ext cx="11861800" cy="66675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Designed Completely with EM</a:t>
            </a:r>
            <a:endParaRPr sz="3600"/>
          </a:p>
          <a:p>
            <a:pPr lvl="0">
              <a:defRPr sz="1800"/>
            </a:pPr>
            <a:r>
              <a:rPr sz="3600"/>
              <a:t>Every component is defined using em and rem so that components can be resized simply on the fly. </a:t>
            </a:r>
            <a:endParaRPr sz="3600"/>
          </a:p>
          <a:p>
            <a:pPr lvl="0">
              <a:defRPr sz="1800"/>
            </a:pPr>
            <a:r>
              <a:rPr sz="3600"/>
              <a:t>Want a menu to get smaller on mobile? Simply have it's font-size change using a media query.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Self Explanatory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Descriptive not Prescriptive</a:t>
            </a:r>
            <a:endParaRPr sz="3600"/>
          </a:p>
          <a:p>
            <a:pPr lvl="0">
              <a:defRPr sz="1800"/>
            </a:pPr>
            <a:r>
              <a:rPr sz="3600"/>
              <a:t>Writing front end code shouldn't require learning the naming or programming conventions of a particular developer.</a:t>
            </a:r>
            <a:endParaRPr sz="3600"/>
          </a:p>
          <a:p>
            <a:pPr lvl="0">
              <a:defRPr sz="1800"/>
            </a:pPr>
            <a:r>
              <a:rPr sz="3600"/>
              <a:t>Instead of using short-hand, or codifying naming conventions, Semantic uses simple, common language for parts of interface elements, and familiar patterns found in natural languages for describing elements.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Tag Agnostic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Use whatever html tags you please.</a:t>
            </a:r>
            <a:endParaRPr sz="3600"/>
          </a:p>
          <a:p>
            <a:pPr lvl="0">
              <a:defRPr sz="1800"/>
            </a:pPr>
            <a:r>
              <a:rPr sz="3600"/>
              <a:t>Interface definitions in Semantic are tag ambivalent. </a:t>
            </a:r>
            <a:endParaRPr sz="3600"/>
          </a:p>
          <a:p>
            <a:pPr lvl="0">
              <a:defRPr sz="1800"/>
            </a:pPr>
            <a:r>
              <a:rPr sz="3600"/>
              <a:t>That means you can use div, article, section, span without affecting the display of the element. </a:t>
            </a:r>
            <a:endParaRPr sz="3600"/>
          </a:p>
          <a:p>
            <a:pPr lvl="0">
              <a:defRPr sz="1800"/>
            </a:pPr>
            <a:r>
              <a:rPr sz="3600"/>
              <a:t>Special tags like a, table, td still carry special meaning in certain circumstances however.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571500" y="330200"/>
            <a:ext cx="11974513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Powerful tools for expressing groups and collections.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Don't repeat yourself</a:t>
            </a:r>
            <a:endParaRPr sz="3600"/>
          </a:p>
          <a:p>
            <a:pPr lvl="0">
              <a:defRPr sz="1800"/>
            </a:pPr>
            <a:r>
              <a:rPr sz="3600"/>
              <a:t>In English it's much easier to say "There are three tall men" than "There is a tall man, a tall man and a tall man".</a:t>
            </a:r>
            <a:endParaRPr sz="3600"/>
          </a:p>
          <a:p>
            <a:pPr lvl="0">
              <a:defRPr sz="1800"/>
            </a:pPr>
            <a:r>
              <a:rPr sz="3600"/>
              <a:t>In Semantic element definitions can be expressed in groups have shared attributes like size, color, type avoiding repetitive declarations.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Portable and self-contained.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xfrm>
            <a:off x="571500" y="2209928"/>
            <a:ext cx="11861800" cy="6667501"/>
          </a:xfrm>
          <a:prstGeom prst="rect">
            <a:avLst/>
          </a:prstGeom>
        </p:spPr>
        <p:txBody>
          <a:bodyPr/>
          <a:lstStyle/>
          <a:p>
            <a:pPr lvl="0" marL="443484" indent="-443484" defTabSz="566674">
              <a:spcBef>
                <a:spcPts val="4000"/>
              </a:spcBef>
              <a:defRPr sz="1800"/>
            </a:pPr>
            <a:r>
              <a:rPr sz="3492"/>
              <a:t>Using Semantic doesn't mean adopting an entire framework, or rewriting your code base</a:t>
            </a:r>
            <a:endParaRPr sz="3492"/>
          </a:p>
          <a:p>
            <a:pPr lvl="0" marL="443484" indent="-443484" defTabSz="566674">
              <a:spcBef>
                <a:spcPts val="4000"/>
              </a:spcBef>
              <a:defRPr sz="1800"/>
            </a:pPr>
            <a:r>
              <a:rPr sz="3492"/>
              <a:t>Semantic components are written in a singular style, but are not part of mandated overarching library. Only like a couple components? No problem, use only what you need.</a:t>
            </a:r>
            <a:endParaRPr sz="3492"/>
          </a:p>
          <a:p>
            <a:pPr lvl="0" marL="443484" indent="-443484" defTabSz="566674">
              <a:spcBef>
                <a:spcPts val="4000"/>
              </a:spcBef>
              <a:defRPr sz="1800"/>
            </a:pPr>
            <a:r>
              <a:rPr sz="3492"/>
              <a:t>UI components in Semantic also define optional and required couplings with other components where their usage intersect. That means for example, a popup can check for the existence of CSS animation component before using the fallback javascript animations.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Elements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571500" y="2222500"/>
            <a:ext cx="11861800" cy="413876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The smallest useful homogenous unit for describing page content</a:t>
            </a:r>
          </a:p>
        </p:txBody>
      </p:sp>
      <p:pic>
        <p:nvPicPr>
          <p:cNvPr id="68" name="Screen Shot 2015-02-25 at 14.44.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9173" y="3763620"/>
            <a:ext cx="7038056" cy="105652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3403872" y="5026043"/>
            <a:ext cx="5888658" cy="3587714"/>
          </a:xfrm>
          <a:prstGeom prst="rect">
            <a:avLst/>
          </a:prstGeom>
          <a:ln w="127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"ui button"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  View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"ui primary button"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i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"shop icon"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&gt;&lt;/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i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Add to Cart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"ui secondary button"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i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solidFill>
                  <a:srgbClr val="932192"/>
                </a:solidFill>
                <a:latin typeface="Monaco"/>
                <a:ea typeface="Monaco"/>
                <a:cs typeface="Monaco"/>
                <a:sym typeface="Monaco"/>
              </a:rPr>
              <a:t>class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=</a:t>
            </a:r>
            <a:r>
              <a:rPr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rPr>
              <a:t>"save icon”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&gt;&lt;/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i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solidFill>
                <a:srgbClr val="009193"/>
              </a:solidFill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Save for Later</a:t>
            </a:r>
            <a:endParaRPr>
              <a:latin typeface="Monaco"/>
              <a:ea typeface="Monaco"/>
              <a:cs typeface="Monaco"/>
              <a:sym typeface="Monaco"/>
            </a:endParaRPr>
          </a:p>
          <a:p>
            <a:pPr lvl="0" algn="l" defTabSz="457200">
              <a:defRPr sz="1800"/>
            </a:pPr>
            <a:r>
              <a:rPr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&lt;/</a:t>
            </a:r>
            <a:r>
              <a:rPr>
                <a:solidFill>
                  <a:srgbClr val="4E9192"/>
                </a:solidFill>
                <a:latin typeface="Monaco"/>
                <a:ea typeface="Monaco"/>
                <a:cs typeface="Monaco"/>
                <a:sym typeface="Monaco"/>
              </a:rPr>
              <a:t>div</a:t>
            </a:r>
            <a:r>
              <a:rPr>
                <a:solidFill>
                  <a:srgbClr val="009193"/>
                </a:solidFill>
                <a:latin typeface="Monaco"/>
                <a:ea typeface="Monaco"/>
                <a:cs typeface="Monaco"/>
                <a:sym typeface="Monaco"/>
              </a:rPr>
              <a:t>&gt;</a:t>
            </a:r>
            <a:endParaRPr>
              <a:latin typeface="Monaco"/>
              <a:ea typeface="Monaco"/>
              <a:cs typeface="Monaco"/>
              <a:sym typeface="Monaco"/>
            </a:endParaRP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Shared language, different implementations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Restyle your site without Restructuring it</a:t>
            </a:r>
            <a:endParaRPr sz="3600"/>
          </a:p>
          <a:p>
            <a:pPr lvl="0">
              <a:defRPr sz="1800"/>
            </a:pPr>
            <a:r>
              <a:rPr sz="3600"/>
              <a:t>Describing your site's content using a common language like Semantic allows other developers to create UI definitions to match one shared vocabulary. </a:t>
            </a:r>
            <a:endParaRPr sz="3600"/>
          </a:p>
          <a:p>
            <a:pPr lvl="0">
              <a:defRPr sz="1800"/>
            </a:pPr>
            <a:r>
              <a:rPr sz="3600"/>
              <a:t>This means you can redesign your website without retooling your html. </a:t>
            </a:r>
            <a:endParaRPr sz="3600"/>
          </a:p>
          <a:p>
            <a:pPr lvl="0">
              <a:defRPr sz="1800"/>
            </a:pPr>
            <a:r>
              <a:rPr sz="3600"/>
              <a:t>Simply alter the look and feel of your UI using a different UI style definition.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WIT_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esu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262"/>
          <p:cNvGrpSpPr/>
          <p:nvPr/>
        </p:nvGrpSpPr>
        <p:grpSpPr>
          <a:xfrm>
            <a:off x="4419600" y="3209759"/>
            <a:ext cx="4267200" cy="2893252"/>
            <a:chOff x="0" y="0"/>
            <a:chExt cx="4267200" cy="2893250"/>
          </a:xfrm>
        </p:grpSpPr>
        <p:pic>
          <p:nvPicPr>
            <p:cNvPr id="260" name="by-nc.eu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2959100" cy="1035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Shape 261"/>
            <p:cNvSpPr/>
            <p:nvPr/>
          </p:nvSpPr>
          <p:spPr>
            <a:xfrm>
              <a:off x="0" y="1202830"/>
              <a:ext cx="4267200" cy="1690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1600">
                  <a:latin typeface="Helvetica Neue"/>
                  <a:ea typeface="Helvetica Neue"/>
                  <a:cs typeface="Helvetica Neue"/>
                  <a:sym typeface="Helvetica Neue"/>
                </a:rPr>
                <a:t>Except where otherwise noted, this content is licensed under a </a:t>
              </a:r>
              <a:r>
                <a:rPr sz="1600">
                  <a:latin typeface="Helvetica Neue"/>
                  <a:ea typeface="Helvetica Neue"/>
                  <a:cs typeface="Helvetica Neue"/>
                  <a:sym typeface="Helvetica Neue"/>
                  <a:hlinkClick r:id="rId5" invalidUrl="" action="" tgtFrame="" tooltip="" history="1" highlightClick="0" endSnd="0"/>
                </a:rPr>
                <a:t>Creative Commons Attribution-NonCommercial 3.0 License</a:t>
              </a:r>
              <a:r>
                <a:rPr sz="1600">
                  <a:latin typeface="Helvetica Neue"/>
                  <a:ea typeface="Helvetica Neue"/>
                  <a:cs typeface="Helvetica Neue"/>
                  <a:sym typeface="Helvetica Neue"/>
                </a:rPr>
                <a:t>. </a:t>
              </a: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>
                <a:lnSpc>
                  <a:spcPct val="120000"/>
                </a:lnSpc>
                <a:defRPr sz="1800"/>
              </a:pPr>
              <a:endParaRPr sz="1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1600">
                  <a:latin typeface="Helvetica Neue"/>
                  <a:ea typeface="Helvetica Neue"/>
                  <a:cs typeface="Helvetica Neue"/>
                  <a:sym typeface="Helvetica Neue"/>
                </a:rPr>
                <a:t>For more information, please see </a:t>
              </a:r>
              <a:r>
                <a:rPr sz="1600">
                  <a:latin typeface="Helvetica Neue"/>
                  <a:ea typeface="Helvetica Neue"/>
                  <a:cs typeface="Helvetica Neue"/>
                  <a:sym typeface="Helvetica Neue"/>
                  <a:hlinkClick r:id="rId5" invalidUrl="" action="" tgtFrame="" tooltip="" history="1" highlightClick="0" endSnd="0"/>
                </a:rPr>
                <a:t>http://creativecommons.org/licenses/by-nc/3.0/</a:t>
              </a:r>
            </a:p>
          </p:txBody>
        </p:sp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creen Shot 2015-02-24 at 16.37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95" y="0"/>
            <a:ext cx="10080081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Screen Shot 2015-02-26 at 10.02.4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128" y="7561843"/>
            <a:ext cx="8110361" cy="1599751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381000" y="7081539"/>
            <a:ext cx="12431068" cy="2560360"/>
          </a:xfrm>
          <a:prstGeom prst="rect">
            <a:avLst/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77" name="Screen Shot 2015-02-24 at 16.38.5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128" y="490365"/>
            <a:ext cx="9012413" cy="6927825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421854" y="5260032"/>
            <a:ext cx="9692780" cy="4329479"/>
          </a:xfrm>
          <a:prstGeom prst="rect">
            <a:avLst/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9" name="Screen Shot 2015-02-26 at 10.06.2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745" y="7058570"/>
            <a:ext cx="8763179" cy="2163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3" name="Screen Shot 2015-02-24 at 16.39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08" y="-90835"/>
            <a:ext cx="12267415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creen Shot 2015-02-26 at 10.07.4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731" y="701275"/>
            <a:ext cx="5481969" cy="174538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618480" y="677316"/>
            <a:ext cx="11613754" cy="1723995"/>
          </a:xfrm>
          <a:prstGeom prst="rect">
            <a:avLst/>
          </a:prstGeom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9" name="Screen Shot 2015-02-24 at 16.39.5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748" y="178643"/>
            <a:ext cx="739066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Screen Shot 2015-02-26 at 10.10.3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7712" y="1592560"/>
            <a:ext cx="6802160" cy="2378133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